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1" r:id="rId2"/>
    <p:sldId id="258" r:id="rId3"/>
    <p:sldId id="257" r:id="rId4"/>
    <p:sldId id="267" r:id="rId5"/>
    <p:sldId id="268" r:id="rId6"/>
    <p:sldId id="269" r:id="rId7"/>
    <p:sldId id="270" r:id="rId8"/>
    <p:sldId id="265" r:id="rId9"/>
    <p:sldId id="266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11750"/>
  <p:notesSz cx="6858000" cy="9144000"/>
  <p:embeddedFontLst>
    <p:embeddedFont>
      <p:font typeface="Lato Black" panose="020F0502020204030203" pitchFamily="34" charset="0"/>
      <p:bold r:id="rId18"/>
      <p:boldItalic r:id="rId19"/>
    </p:embeddedFont>
    <p:embeddedFont>
      <p:font typeface="Lato Light" panose="020F0502020204030203" pitchFamily="34" charset="0"/>
      <p:regular r:id="rId20"/>
      <p:italic r:id="rId2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34" d="100"/>
          <a:sy n="134" d="100"/>
        </p:scale>
        <p:origin x="876" y="120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6F6C-67B7-4998-A5AA-7AB20E167B3F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BC417-76DE-46CD-827D-61827D4473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15.11.2025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ansferwiedzy.uek.krakow.pl/inkubator-rozwoj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6F36-2E9A-3EBA-D6E8-2F80EC5A9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11C34ED3-F7BD-7A74-3E88-608DD0C239DC}"/>
              </a:ext>
            </a:extLst>
          </p:cNvPr>
          <p:cNvGrpSpPr/>
          <p:nvPr/>
        </p:nvGrpSpPr>
        <p:grpSpPr>
          <a:xfrm>
            <a:off x="-36026" y="-21547"/>
            <a:ext cx="9177529" cy="5133297"/>
            <a:chOff x="-36026" y="-21547"/>
            <a:chExt cx="9177529" cy="5133297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CBE2C249-A3E9-9900-CFCC-358CD586C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5" y="-21547"/>
              <a:ext cx="9177528" cy="5133297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87013507-D5B3-0B2E-417B-BA8486B1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899F1D1-E8CC-8843-D852-14CA1340180B}"/>
              </a:ext>
            </a:extLst>
          </p:cNvPr>
          <p:cNvSpPr txBox="1"/>
          <p:nvPr/>
        </p:nvSpPr>
        <p:spPr>
          <a:xfrm>
            <a:off x="2771800" y="1403747"/>
            <a:ext cx="4742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Calibri" panose="020F0502020204030204" pitchFamily="34" charset="0"/>
              </a:rPr>
              <a:t>Szablon Prezentacji Innowacji</a:t>
            </a:r>
            <a:r>
              <a:rPr lang="pl-PL" sz="1800" dirty="0">
                <a:effectLst/>
                <a:latin typeface="Aptos" panose="020B0004020202020204" pitchFamily="34" charset="0"/>
                <a:ea typeface="Yu Gothic" panose="020B0400000000000000" pitchFamily="34" charset="-128"/>
                <a:cs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B60A0E0-3FED-315E-7DAA-CD16F2535AC9}"/>
              </a:ext>
            </a:extLst>
          </p:cNvPr>
          <p:cNvSpPr txBox="1"/>
          <p:nvPr/>
        </p:nvSpPr>
        <p:spPr>
          <a:xfrm>
            <a:off x="971600" y="1910928"/>
            <a:ext cx="7344816" cy="122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Prezentację należy przedstawić w formacie PDF lub PPT(X) </a:t>
            </a:r>
          </a:p>
          <a:p>
            <a:pPr algn="ctr">
              <a:buNone/>
            </a:pPr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na pięci</a:t>
            </a:r>
            <a:r>
              <a:rPr lang="pl-PL" dirty="0"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u slajdach (+ strona tytułowa). </a:t>
            </a:r>
            <a:endParaRPr lang="pl-PL" sz="1800" dirty="0">
              <a:effectLst/>
              <a:latin typeface="Aptos Display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l-PL" dirty="0"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Z uwagi na konieczność </a:t>
            </a:r>
            <a:r>
              <a:rPr lang="pl-PL" dirty="0" err="1"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wystandaryzowania</a:t>
            </a:r>
            <a:r>
              <a:rPr lang="pl-PL" dirty="0"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prezentacji dla Komitetu Inwestycyjnego prosimy o uzupełnienie treści zgodnie z zamieszonym opisem.</a:t>
            </a:r>
            <a:endParaRPr lang="pl-PL" sz="1800" dirty="0">
              <a:effectLst/>
              <a:latin typeface="Aptos Display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30258F-D5BA-DE61-9566-54E579946479}"/>
              </a:ext>
            </a:extLst>
          </p:cNvPr>
          <p:cNvSpPr txBox="1"/>
          <p:nvPr/>
        </p:nvSpPr>
        <p:spPr>
          <a:xfrm flipH="1">
            <a:off x="1448102" y="3770606"/>
            <a:ext cx="620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ptos Display" panose="020B0004020202020204" pitchFamily="34" charset="0"/>
              </a:rPr>
              <a:t>Więcej informacji: </a:t>
            </a:r>
            <a:r>
              <a:rPr lang="pl-PL" dirty="0">
                <a:hlinkClick r:id="rId4"/>
              </a:rPr>
              <a:t>Inkubator rozwoju! – Transfer wiedzy UEK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19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8D4FB36-2443-BEA3-7070-2A949CD4A622}"/>
              </a:ext>
            </a:extLst>
          </p:cNvPr>
          <p:cNvGrpSpPr/>
          <p:nvPr/>
        </p:nvGrpSpPr>
        <p:grpSpPr>
          <a:xfrm>
            <a:off x="-36026" y="0"/>
            <a:ext cx="9177528" cy="5111750"/>
            <a:chOff x="-36026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3E20049C-5534-1E45-2129-060BC9476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22595499-F37F-F5FC-4507-FA123BED4DAB}"/>
              </a:ext>
            </a:extLst>
          </p:cNvPr>
          <p:cNvGrpSpPr/>
          <p:nvPr/>
        </p:nvGrpSpPr>
        <p:grpSpPr>
          <a:xfrm>
            <a:off x="-36026" y="0"/>
            <a:ext cx="9177528" cy="5111750"/>
            <a:chOff x="-36026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B9B22F0E-73F2-E4E6-E84B-BCE4A0634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61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F47F6A63-971B-FDD8-E377-F603FBC0F638}"/>
              </a:ext>
            </a:extLst>
          </p:cNvPr>
          <p:cNvGrpSpPr/>
          <p:nvPr/>
        </p:nvGrpSpPr>
        <p:grpSpPr>
          <a:xfrm>
            <a:off x="-36026" y="0"/>
            <a:ext cx="9177528" cy="5111750"/>
            <a:chOff x="-36026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B2A4A8A-0097-9045-2B58-A36CB14C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85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609E262D-0221-4E63-2FB9-F03FD43CF635}"/>
              </a:ext>
            </a:extLst>
          </p:cNvPr>
          <p:cNvGrpSpPr/>
          <p:nvPr/>
        </p:nvGrpSpPr>
        <p:grpSpPr>
          <a:xfrm>
            <a:off x="-36026" y="0"/>
            <a:ext cx="9177528" cy="5111750"/>
            <a:chOff x="-36026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4901BDC2-D4ED-0B29-FC29-7B08A3D8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08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5552394-103A-8CE2-BC26-3CA3C827BF09}"/>
              </a:ext>
            </a:extLst>
          </p:cNvPr>
          <p:cNvGrpSpPr/>
          <p:nvPr/>
        </p:nvGrpSpPr>
        <p:grpSpPr>
          <a:xfrm>
            <a:off x="-36026" y="-36413"/>
            <a:ext cx="9177528" cy="5148163"/>
            <a:chOff x="-36026" y="-36413"/>
            <a:chExt cx="9177528" cy="5148163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0077D9ED-FAD0-3802-2D4D-3124CBC11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-364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97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4A4CC25E-2E5F-3E27-3059-D8F8B07B737E}"/>
              </a:ext>
            </a:extLst>
          </p:cNvPr>
          <p:cNvGrpSpPr/>
          <p:nvPr/>
        </p:nvGrpSpPr>
        <p:grpSpPr>
          <a:xfrm>
            <a:off x="-36026" y="-36413"/>
            <a:ext cx="9177528" cy="5148163"/>
            <a:chOff x="-36026" y="-36413"/>
            <a:chExt cx="9177528" cy="5148163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11DAE55-A53C-F98D-B2AD-3ED2B1BD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-364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E4F83B41-380C-BF49-4942-3A784C0518CB}"/>
              </a:ext>
            </a:extLst>
          </p:cNvPr>
          <p:cNvGrpSpPr/>
          <p:nvPr/>
        </p:nvGrpSpPr>
        <p:grpSpPr>
          <a:xfrm>
            <a:off x="0" y="-28451"/>
            <a:ext cx="9177528" cy="5111750"/>
            <a:chOff x="-36026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ACCB3BE4-24BA-56A6-DAF1-201BD71E8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D15897-0671-73ED-F269-7FA88B4D910E}"/>
              </a:ext>
            </a:extLst>
          </p:cNvPr>
          <p:cNvSpPr txBox="1"/>
          <p:nvPr/>
        </p:nvSpPr>
        <p:spPr>
          <a:xfrm>
            <a:off x="1331640" y="133173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ptos" panose="020B0004020202020204" pitchFamily="34" charset="0"/>
              </a:rPr>
              <a:t>Tytuł innowacji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9B1489-2387-024B-6D6E-79DF90A8E772}"/>
              </a:ext>
            </a:extLst>
          </p:cNvPr>
          <p:cNvSpPr txBox="1"/>
          <p:nvPr/>
        </p:nvSpPr>
        <p:spPr>
          <a:xfrm>
            <a:off x="539552" y="2048333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Zespół badawczy:</a:t>
            </a:r>
          </a:p>
          <a:p>
            <a:r>
              <a:rPr lang="pl-PL" dirty="0"/>
              <a:t>Imię i nazwisko – kierownik </a:t>
            </a:r>
            <a:r>
              <a:rPr lang="pl-PL" dirty="0" err="1"/>
              <a:t>minigrantu</a:t>
            </a:r>
            <a:endParaRPr lang="pl-PL" dirty="0"/>
          </a:p>
          <a:p>
            <a:r>
              <a:rPr lang="pl-PL" dirty="0"/>
              <a:t>Imiona i nazwiska członków zespołu </a:t>
            </a:r>
          </a:p>
        </p:txBody>
      </p:sp>
    </p:spTree>
    <p:extLst>
      <p:ext uri="{BB962C8B-B14F-4D97-AF65-F5344CB8AC3E}">
        <p14:creationId xmlns:p14="http://schemas.microsoft.com/office/powerpoint/2010/main" val="372026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61ACB9ED-5766-638A-CF68-99F88EDA3ED5}"/>
              </a:ext>
            </a:extLst>
          </p:cNvPr>
          <p:cNvGrpSpPr/>
          <p:nvPr/>
        </p:nvGrpSpPr>
        <p:grpSpPr>
          <a:xfrm>
            <a:off x="2497" y="-72008"/>
            <a:ext cx="9148119" cy="5111750"/>
            <a:chOff x="2497" y="-72008"/>
            <a:chExt cx="9148119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-72008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9D8FA68E-D55A-0145-2AA6-AFEA354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" y="-31436"/>
              <a:ext cx="9141502" cy="1012701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29B007-7166-92B6-2979-4080A44E31A1}"/>
              </a:ext>
            </a:extLst>
          </p:cNvPr>
          <p:cNvSpPr txBox="1"/>
          <p:nvPr/>
        </p:nvSpPr>
        <p:spPr>
          <a:xfrm>
            <a:off x="1115616" y="1331739"/>
            <a:ext cx="47277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pl-PL" sz="1800" b="1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PROBLEM / POTRZEBA </a:t>
            </a:r>
            <a:endParaRPr lang="pl-PL" sz="24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FBCC30F-E1E7-113E-349E-66525E77ADC7}"/>
              </a:ext>
            </a:extLst>
          </p:cNvPr>
          <p:cNvSpPr txBox="1"/>
          <p:nvPr/>
        </p:nvSpPr>
        <p:spPr>
          <a:xfrm>
            <a:off x="755576" y="1835796"/>
            <a:ext cx="7200800" cy="208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wyjaśnij jaki problem chcesz rozwiązać, posiłkując się liczbami i pokazując go z perspektywy konkretnego klienta/użytkownika końcowego. Nazwij problem/potrzebę; wyjaśnij jak jest ważny (skutki w odniesieniu do jednostki/społeczeństwa, ekonomiczne, środowiskowe itp.); pokaż, że w najbliższych latach będzie to ważny problem (tendencje, prognozy); opisz jak problem/potrzeba jest adresowana dziś. Użyj punktów, nie używaj zbyt wielu słów, podaj liczby/statystyki, powołaj się na raporty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24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7DE2-0FDA-4A63-A4BC-ACC8F63D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2F8B53D1-73BD-07CE-A53A-8590618F77D2}"/>
              </a:ext>
            </a:extLst>
          </p:cNvPr>
          <p:cNvGrpSpPr/>
          <p:nvPr/>
        </p:nvGrpSpPr>
        <p:grpSpPr>
          <a:xfrm>
            <a:off x="2497" y="-72008"/>
            <a:ext cx="9148119" cy="5111750"/>
            <a:chOff x="2497" y="-72008"/>
            <a:chExt cx="9148119" cy="5111750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69A1E38E-B148-6936-B424-F0C447900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-72008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83488D18-3FEF-CA75-E271-E988E104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" y="-31436"/>
              <a:ext cx="9141502" cy="1012701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5B524A-174E-8D0B-4F13-721E354312F4}"/>
              </a:ext>
            </a:extLst>
          </p:cNvPr>
          <p:cNvSpPr txBox="1"/>
          <p:nvPr/>
        </p:nvSpPr>
        <p:spPr>
          <a:xfrm>
            <a:off x="1115616" y="1331739"/>
            <a:ext cx="47277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2.	ROZWIĄZANIE </a:t>
            </a:r>
            <a:endParaRPr lang="pl-PL" sz="24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B136BF-6A6C-A462-646D-C6E3B5D83834}"/>
              </a:ext>
            </a:extLst>
          </p:cNvPr>
          <p:cNvSpPr txBox="1"/>
          <p:nvPr/>
        </p:nvSpPr>
        <p:spPr>
          <a:xfrm>
            <a:off x="755576" y="1835796"/>
            <a:ext cx="7200800" cy="2088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nazwij rozwiązanie - powiedz nad czym pracujesz; wymień najważniejsze jego cechy – te, które różnicują je od produktów/substytutów istniejących na rynku, na których będzie budowana przewaga konkurencyjna, w tym chronione IP jeśli istnieje. Czy Twoje rozwiązanie rozwiązuje też inne potrzeby/problemy? Przedstaw krotką specyfikację, wizualizację, opis, diagram, infografikę, zdjęcie. Skup się na cechach istotnych z perspektywy użytkownika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76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AB31C-5B70-C77E-B458-D1F70E12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D786D6A3-3997-9469-536C-9A59B5AC7712}"/>
              </a:ext>
            </a:extLst>
          </p:cNvPr>
          <p:cNvGrpSpPr/>
          <p:nvPr/>
        </p:nvGrpSpPr>
        <p:grpSpPr>
          <a:xfrm>
            <a:off x="2497" y="-72008"/>
            <a:ext cx="9148119" cy="5111750"/>
            <a:chOff x="2497" y="-72008"/>
            <a:chExt cx="9148119" cy="5111750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97C6815C-A225-ECED-9E9B-0B1B1D6F0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-72008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AD795B3-33C0-EE1D-96AA-D82841B1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" y="-31436"/>
              <a:ext cx="9141502" cy="1012701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087101-C6C0-056A-8C8A-CD1BF9D06F96}"/>
              </a:ext>
            </a:extLst>
          </p:cNvPr>
          <p:cNvSpPr txBox="1"/>
          <p:nvPr/>
        </p:nvSpPr>
        <p:spPr>
          <a:xfrm>
            <a:off x="1115616" y="1331739"/>
            <a:ext cx="47277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3.	KONKURENCJA  </a:t>
            </a:r>
            <a:endParaRPr lang="pl-PL" sz="24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A754AC-A61F-40DC-7FB4-06CE7859B2BA}"/>
              </a:ext>
            </a:extLst>
          </p:cNvPr>
          <p:cNvSpPr txBox="1"/>
          <p:nvPr/>
        </p:nvSpPr>
        <p:spPr>
          <a:xfrm>
            <a:off x="755576" y="1835796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opisz kluczowe produkty/usługi, firmy z którymi będziesz konkurować; obszary Twojej przewagi na konkurencją; obszary przewagi konkurencji; bariery wejścia dla konkurencji (np. IP, </a:t>
            </a:r>
            <a:r>
              <a:rPr lang="pl-PL" sz="1800" dirty="0" err="1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know</a:t>
            </a:r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pl-PL" sz="1800" dirty="0" err="1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how</a:t>
            </a:r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90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296B-4E0F-EAB7-D91C-3BD425A9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CE3EB5D5-3ACD-31B1-78A3-50EAD00F250B}"/>
              </a:ext>
            </a:extLst>
          </p:cNvPr>
          <p:cNvGrpSpPr/>
          <p:nvPr/>
        </p:nvGrpSpPr>
        <p:grpSpPr>
          <a:xfrm>
            <a:off x="2497" y="-72008"/>
            <a:ext cx="9148119" cy="5111750"/>
            <a:chOff x="2497" y="-72008"/>
            <a:chExt cx="9148119" cy="5111750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038D66E1-33C4-FFF5-9F16-1B2E9639B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-72008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DB110C05-DAD3-36A6-048C-6962375F7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" y="-31436"/>
              <a:ext cx="9141502" cy="1012701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7B54BE2-6005-BA3D-8A7B-3687D67592BC}"/>
              </a:ext>
            </a:extLst>
          </p:cNvPr>
          <p:cNvSpPr txBox="1"/>
          <p:nvPr/>
        </p:nvSpPr>
        <p:spPr>
          <a:xfrm>
            <a:off x="1115616" y="1331739"/>
            <a:ext cx="47277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4.	RYNEK   </a:t>
            </a:r>
            <a:endParaRPr lang="pl-PL" sz="24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B0E786-F513-DF9F-DBD9-791A01C43B70}"/>
              </a:ext>
            </a:extLst>
          </p:cNvPr>
          <p:cNvSpPr txBox="1"/>
          <p:nvPr/>
        </p:nvSpPr>
        <p:spPr>
          <a:xfrm>
            <a:off x="755576" y="1835796"/>
            <a:ext cx="7200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opisz jak duży/wartościowy jest rynek, ile ten rynek jest/będzie warty wg. danych rynkowych/raportów/prognoz; jak szybko zmienia się rynek? W jakich obszarach przewidywane są największe zmiany / rokowane nadzieje? pokaż, że jest to obszar wart uwagi; użyj liczb/statystyk, wykresów, map, schematów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19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72C4-7F28-2757-C212-571EBC24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70F1423D-A3D9-A4E2-BB3E-D7F39A876808}"/>
              </a:ext>
            </a:extLst>
          </p:cNvPr>
          <p:cNvGrpSpPr/>
          <p:nvPr/>
        </p:nvGrpSpPr>
        <p:grpSpPr>
          <a:xfrm>
            <a:off x="2497" y="-72008"/>
            <a:ext cx="9148119" cy="5111750"/>
            <a:chOff x="2497" y="-72008"/>
            <a:chExt cx="9148119" cy="5111750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B7A8BD96-1BF4-2598-4DD9-DF33726A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7" y="-72008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27129921-289C-4395-1EC9-06C921F4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" y="-31436"/>
              <a:ext cx="9141502" cy="1012701"/>
            </a:xfrm>
            <a:prstGeom prst="rect">
              <a:avLst/>
            </a:prstGeom>
          </p:spPr>
        </p:pic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C00872-0025-54C6-8D23-341E5520E9BD}"/>
              </a:ext>
            </a:extLst>
          </p:cNvPr>
          <p:cNvSpPr txBox="1"/>
          <p:nvPr/>
        </p:nvSpPr>
        <p:spPr>
          <a:xfrm>
            <a:off x="1115616" y="1331739"/>
            <a:ext cx="47277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pl-PL" sz="1800" b="1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5.	ZESPÓŁ I PARTNERZY    </a:t>
            </a:r>
            <a:endParaRPr lang="pl-PL" sz="24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EB32DE4-EDF3-BF89-3EB8-CD6A201DFBC6}"/>
              </a:ext>
            </a:extLst>
          </p:cNvPr>
          <p:cNvSpPr txBox="1"/>
          <p:nvPr/>
        </p:nvSpPr>
        <p:spPr>
          <a:xfrm>
            <a:off x="755576" y="1835796"/>
            <a:ext cx="72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Aptos Display" panose="020B00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przedstaw ludzi – pomysłodawców i kluczowy personel, ich kompetencje, doświadczenie, w tym biznesowe, dotychczasowe osiągnięcia – w szczególności te istotne dla sukcesu projektu; pokaż, że zespół posiada kompetencje niezbędne do osiągnięcia sukcesu, lub że wiesz jak je uzupełnić - pokaż otwartość na nowych członków zespołu; przedstaw partnerów i ich potencjalny / deklarowany wkład do projektu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EB3E76C3-6C51-F9E5-A279-0AC3EC4D1547}"/>
              </a:ext>
            </a:extLst>
          </p:cNvPr>
          <p:cNvGrpSpPr/>
          <p:nvPr/>
        </p:nvGrpSpPr>
        <p:grpSpPr>
          <a:xfrm>
            <a:off x="-36026" y="-21547"/>
            <a:ext cx="9177529" cy="5133297"/>
            <a:chOff x="-36026" y="-21547"/>
            <a:chExt cx="9177529" cy="5133297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5" y="-21547"/>
              <a:ext cx="9177528" cy="5133297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47C82DF-A176-06FA-BD44-D3659301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026" y="27013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386244A8-E9AA-DC6D-7F64-557ED1DE1F3D}"/>
              </a:ext>
            </a:extLst>
          </p:cNvPr>
          <p:cNvGrpSpPr/>
          <p:nvPr/>
        </p:nvGrpSpPr>
        <p:grpSpPr>
          <a:xfrm>
            <a:off x="22245" y="0"/>
            <a:ext cx="9177528" cy="5111750"/>
            <a:chOff x="22245" y="0"/>
            <a:chExt cx="9177528" cy="5111750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7" y="0"/>
              <a:ext cx="9139005" cy="5111750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BA26938-C9A9-BE74-4CF1-D514C4DD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5" y="0"/>
              <a:ext cx="9177528" cy="10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401</Words>
  <Application>Microsoft Office PowerPoint</Application>
  <PresentationFormat>Niestandardowy</PresentationFormat>
  <Paragraphs>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Aptos Display</vt:lpstr>
      <vt:lpstr>Lato Light</vt:lpstr>
      <vt:lpstr>Lato Black</vt:lpstr>
      <vt:lpstr>Calibri</vt:lpstr>
      <vt:lpstr>Aptos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Renata Juraszczyk</cp:lastModifiedBy>
  <cp:revision>8</cp:revision>
  <dcterms:created xsi:type="dcterms:W3CDTF">2017-07-05T11:55:48Z</dcterms:created>
  <dcterms:modified xsi:type="dcterms:W3CDTF">2025-11-15T08:56:44Z</dcterms:modified>
</cp:coreProperties>
</file>